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5.svg" ContentType="image/svg+xml"/>
  <Override PartName="/ppt/media/image40.svg" ContentType="image/svg+xml"/>
  <Override PartName="/ppt/media/image43.svg" ContentType="image/svg+xml"/>
  <Override PartName="/ppt/media/image45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8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DM Sans"/>
      <p:regular r:id="rId17"/>
    </p:embeddedFont>
    <p:embeddedFont>
      <p:font typeface="DM Sans Bold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svg"/><Relationship Id="rId8" Type="http://schemas.openxmlformats.org/officeDocument/2006/relationships/image" Target="../media/image54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6.png"/><Relationship Id="rId3" Type="http://schemas.openxmlformats.org/officeDocument/2006/relationships/image" Target="../media/image56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jpe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3.sv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12.png"/><Relationship Id="rId2" Type="http://schemas.openxmlformats.org/officeDocument/2006/relationships/image" Target="../media/image2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2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9.svg"/><Relationship Id="rId10" Type="http://schemas.openxmlformats.org/officeDocument/2006/relationships/image" Target="../media/image48.png"/><Relationship Id="rId1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684109" y="-859462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4041" y="890467"/>
            <a:ext cx="12316823" cy="478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5"/>
              </a:lnSpc>
            </a:pPr>
            <a:r>
              <a:rPr lang="en-US" sz="8030">
                <a:solidFill>
                  <a:srgbClr val="FFFBFB"/>
                </a:solidFill>
                <a:latin typeface="Now Bold" panose="00000800000000000000"/>
              </a:rPr>
              <a:t>SISTEMA DE GESTIÓN DE  RECURSOS HUMANOS</a:t>
            </a:r>
            <a:endParaRPr lang="en-US" sz="8030">
              <a:solidFill>
                <a:srgbClr val="FFFBFB"/>
              </a:solidFill>
              <a:latin typeface="Now Bold" panose="00000800000000000000"/>
            </a:endParaRPr>
          </a:p>
          <a:p>
            <a:pPr algn="l">
              <a:lnSpc>
                <a:spcPts val="8650"/>
              </a:lnSpc>
            </a:pPr>
          </a:p>
        </p:txBody>
      </p:sp>
      <p:sp>
        <p:nvSpPr>
          <p:cNvPr id="9" name="Freeform 9"/>
          <p:cNvSpPr/>
          <p:nvPr/>
        </p:nvSpPr>
        <p:spPr>
          <a:xfrm>
            <a:off x="-295175" y="79344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4041" y="5119614"/>
            <a:ext cx="10923237" cy="413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80"/>
              </a:lnSpc>
            </a:pPr>
            <a:r>
              <a:rPr lang="en-US" sz="8900">
                <a:solidFill>
                  <a:srgbClr val="56AEFF"/>
                </a:solidFill>
                <a:latin typeface="Now Bold" panose="00000800000000000000"/>
              </a:rPr>
              <a:t>EMPRESA</a:t>
            </a:r>
            <a:endParaRPr lang="en-US" sz="8900">
              <a:solidFill>
                <a:srgbClr val="56AEFF"/>
              </a:solidFill>
              <a:latin typeface="Now Bold" panose="00000800000000000000"/>
            </a:endParaRPr>
          </a:p>
          <a:p>
            <a:pPr algn="l">
              <a:lnSpc>
                <a:spcPts val="10680"/>
              </a:lnSpc>
            </a:pPr>
            <a:r>
              <a:rPr lang="en-US" sz="8900">
                <a:solidFill>
                  <a:srgbClr val="56AEFF"/>
                </a:solidFill>
                <a:latin typeface="Now Bold" panose="00000800000000000000"/>
              </a:rPr>
              <a:t>INTERNACIONAL</a:t>
            </a:r>
            <a:endParaRPr lang="en-US" sz="8900">
              <a:solidFill>
                <a:srgbClr val="56AEFF"/>
              </a:solidFill>
              <a:latin typeface="Now Bold" panose="00000800000000000000"/>
            </a:endParaRPr>
          </a:p>
          <a:p>
            <a:pPr algn="l">
              <a:lnSpc>
                <a:spcPts val="111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1677" y="0"/>
            <a:ext cx="2856323" cy="1063359"/>
          </a:xfrm>
          <a:custGeom>
            <a:avLst/>
            <a:gdLst/>
            <a:ahLst/>
            <a:cxnLst/>
            <a:rect l="l" t="t" r="r" b="b"/>
            <a:pathLst>
              <a:path w="2856323" h="1063359">
                <a:moveTo>
                  <a:pt x="0" y="0"/>
                </a:moveTo>
                <a:lnTo>
                  <a:pt x="2856323" y="0"/>
                </a:lnTo>
                <a:lnTo>
                  <a:pt x="2856323" y="1063359"/>
                </a:lnTo>
                <a:lnTo>
                  <a:pt x="0" y="10633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6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4935687" y="4443619"/>
            <a:ext cx="11958151" cy="2086778"/>
            <a:chOff x="0" y="0"/>
            <a:chExt cx="3149472" cy="549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9472" cy="549604"/>
            </a:xfrm>
            <a:custGeom>
              <a:avLst/>
              <a:gdLst/>
              <a:ahLst/>
              <a:cxnLst/>
              <a:rect l="l" t="t" r="r" b="b"/>
              <a:pathLst>
                <a:path w="3149472" h="549604">
                  <a:moveTo>
                    <a:pt x="0" y="0"/>
                  </a:moveTo>
                  <a:lnTo>
                    <a:pt x="3149472" y="0"/>
                  </a:lnTo>
                  <a:lnTo>
                    <a:pt x="3149472" y="549604"/>
                  </a:lnTo>
                  <a:lnTo>
                    <a:pt x="0" y="549604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49472" cy="578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957518" y="5487007"/>
            <a:ext cx="1688313" cy="4339122"/>
          </a:xfrm>
          <a:custGeom>
            <a:avLst/>
            <a:gdLst/>
            <a:ahLst/>
            <a:cxnLst/>
            <a:rect l="l" t="t" r="r" b="b"/>
            <a:pathLst>
              <a:path w="1688313" h="4339122">
                <a:moveTo>
                  <a:pt x="0" y="0"/>
                </a:moveTo>
                <a:lnTo>
                  <a:pt x="1688313" y="0"/>
                </a:lnTo>
                <a:lnTo>
                  <a:pt x="1688313" y="4339123"/>
                </a:lnTo>
                <a:lnTo>
                  <a:pt x="0" y="4339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89678">
            <a:off x="10415558" y="1300561"/>
            <a:ext cx="6843742" cy="4114800"/>
          </a:xfrm>
          <a:custGeom>
            <a:avLst/>
            <a:gdLst/>
            <a:ahLst/>
            <a:cxnLst/>
            <a:rect l="l" t="t" r="r" b="b"/>
            <a:pathLst>
              <a:path w="6843742" h="4114800">
                <a:moveTo>
                  <a:pt x="0" y="0"/>
                </a:moveTo>
                <a:lnTo>
                  <a:pt x="6843742" y="0"/>
                </a:lnTo>
                <a:lnTo>
                  <a:pt x="6843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52816" y="4577023"/>
            <a:ext cx="12523559" cy="238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0"/>
              </a:lnSpc>
              <a:spcBef>
                <a:spcPct val="0"/>
              </a:spcBef>
            </a:pPr>
            <a:r>
              <a:rPr lang="en-US" sz="7780">
                <a:solidFill>
                  <a:srgbClr val="FFFFFF"/>
                </a:solidFill>
                <a:latin typeface="Now Bold" panose="00000800000000000000"/>
              </a:rPr>
              <a:t>PREGUNTAS, DUDAS, INQUIETUDES.</a:t>
            </a:r>
            <a:endParaRPr lang="en-US" sz="7780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9" name="Freeform 9"/>
          <p:cNvSpPr/>
          <p:nvPr/>
        </p:nvSpPr>
        <p:spPr>
          <a:xfrm rot="2279223">
            <a:off x="15196817" y="6064402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313163">
            <a:off x="-3403802" y="-2461620"/>
            <a:ext cx="8331638" cy="4923241"/>
          </a:xfrm>
          <a:custGeom>
            <a:avLst/>
            <a:gdLst/>
            <a:ahLst/>
            <a:cxnLst/>
            <a:rect l="l" t="t" r="r" b="b"/>
            <a:pathLst>
              <a:path w="8331638" h="4923241">
                <a:moveTo>
                  <a:pt x="0" y="0"/>
                </a:moveTo>
                <a:lnTo>
                  <a:pt x="8331638" y="0"/>
                </a:lnTo>
                <a:lnTo>
                  <a:pt x="8331638" y="4923240"/>
                </a:lnTo>
                <a:lnTo>
                  <a:pt x="0" y="492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33382" y="1538426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0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0776681" y="2864344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0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3320" y="8650085"/>
            <a:ext cx="6377591" cy="1636915"/>
          </a:xfrm>
          <a:custGeom>
            <a:avLst/>
            <a:gdLst/>
            <a:ahLst/>
            <a:cxnLst/>
            <a:rect l="l" t="t" r="r" b="b"/>
            <a:pathLst>
              <a:path w="6377591" h="1636915">
                <a:moveTo>
                  <a:pt x="0" y="0"/>
                </a:moveTo>
                <a:lnTo>
                  <a:pt x="6377592" y="0"/>
                </a:lnTo>
                <a:lnTo>
                  <a:pt x="6377592" y="1636915"/>
                </a:lnTo>
                <a:lnTo>
                  <a:pt x="0" y="163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29540" y="6038386"/>
            <a:ext cx="3211874" cy="3430156"/>
          </a:xfrm>
          <a:custGeom>
            <a:avLst/>
            <a:gdLst/>
            <a:ahLst/>
            <a:cxnLst/>
            <a:rect l="l" t="t" r="r" b="b"/>
            <a:pathLst>
              <a:path w="3211874" h="3430156">
                <a:moveTo>
                  <a:pt x="0" y="0"/>
                </a:moveTo>
                <a:lnTo>
                  <a:pt x="3211873" y="0"/>
                </a:lnTo>
                <a:lnTo>
                  <a:pt x="3211873" y="3430156"/>
                </a:lnTo>
                <a:lnTo>
                  <a:pt x="0" y="3430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11862" y="5067300"/>
            <a:ext cx="9364819" cy="82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5"/>
              </a:lnSpc>
              <a:spcBef>
                <a:spcPct val="0"/>
              </a:spcBef>
            </a:pPr>
            <a:r>
              <a:rPr lang="en-US" sz="4895" u="none" strike="noStrike">
                <a:solidFill>
                  <a:srgbClr val="4BD1FB"/>
                </a:solidFill>
                <a:latin typeface="DM Sans Bold"/>
              </a:rPr>
              <a:t>Por la atención prestada.</a:t>
            </a:r>
            <a:endParaRPr lang="en-US" sz="4895" u="none" strike="noStrike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392958"/>
            <a:ext cx="10821834" cy="123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55"/>
              </a:lnSpc>
              <a:spcBef>
                <a:spcPct val="0"/>
              </a:spcBef>
            </a:pPr>
            <a:r>
              <a:rPr lang="en-US" sz="8125" u="none" strike="noStrike">
                <a:solidFill>
                  <a:srgbClr val="FFFFFF"/>
                </a:solidFill>
                <a:latin typeface="Now Bold" panose="00000800000000000000"/>
              </a:rPr>
              <a:t>GRACIAS A TODOS </a:t>
            </a:r>
            <a:endParaRPr lang="en-US" sz="8125" u="none" strike="noStrike">
              <a:solidFill>
                <a:srgbClr val="FFFFFF"/>
              </a:solidFill>
              <a:latin typeface="Now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0457" y="-1496566"/>
            <a:ext cx="22660679" cy="12066986"/>
          </a:xfrm>
          <a:custGeom>
            <a:avLst/>
            <a:gdLst/>
            <a:ahLst/>
            <a:cxnLst/>
            <a:rect l="l" t="t" r="r" b="b"/>
            <a:pathLst>
              <a:path w="22660679" h="12066986">
                <a:moveTo>
                  <a:pt x="0" y="0"/>
                </a:moveTo>
                <a:lnTo>
                  <a:pt x="22660678" y="0"/>
                </a:lnTo>
                <a:lnTo>
                  <a:pt x="22660678" y="12066986"/>
                </a:lnTo>
                <a:lnTo>
                  <a:pt x="0" y="1206698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4121" b="-32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3140" y="1326515"/>
            <a:ext cx="9761220" cy="3303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6AEFF"/>
                </a:solidFill>
                <a:latin typeface="Now Bold" panose="00000800000000000000"/>
              </a:rPr>
              <a:t>INTEGRANTES:</a:t>
            </a:r>
            <a:endParaRPr lang="en-US" sz="9200">
              <a:solidFill>
                <a:srgbClr val="56AEFF"/>
              </a:solidFill>
              <a:latin typeface="Now Bold" panose="00000800000000000000"/>
            </a:endParaRPr>
          </a:p>
          <a:p>
            <a:pPr algn="ctr">
              <a:lnSpc>
                <a:spcPts val="1288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2782941" y="4025265"/>
            <a:ext cx="12722117" cy="523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</a:pPr>
            <a:r>
              <a:rPr lang="en-US" sz="8365">
                <a:solidFill>
                  <a:srgbClr val="FFFBFB"/>
                </a:solidFill>
                <a:latin typeface="Now Bold" panose="00000800000000000000"/>
              </a:rPr>
              <a:t>CAMILO SIERRA</a:t>
            </a:r>
            <a:endParaRPr lang="en-US" sz="8365">
              <a:solidFill>
                <a:srgbClr val="FFFBFB"/>
              </a:solidFill>
              <a:latin typeface="Now Bold" panose="00000800000000000000"/>
            </a:endParaRPr>
          </a:p>
          <a:p>
            <a:pPr algn="ctr">
              <a:lnSpc>
                <a:spcPts val="10040"/>
              </a:lnSpc>
            </a:pPr>
            <a:r>
              <a:rPr lang="en-US" sz="8365">
                <a:solidFill>
                  <a:srgbClr val="FFFBFB"/>
                </a:solidFill>
                <a:latin typeface="Now Bold" panose="00000800000000000000"/>
              </a:rPr>
              <a:t>EDDIE SERNA</a:t>
            </a:r>
            <a:endParaRPr lang="en-US" sz="8365">
              <a:solidFill>
                <a:srgbClr val="FFFBFB"/>
              </a:solidFill>
              <a:latin typeface="Now Bold" panose="00000800000000000000"/>
            </a:endParaRPr>
          </a:p>
          <a:p>
            <a:pPr algn="ctr">
              <a:lnSpc>
                <a:spcPts val="10040"/>
              </a:lnSpc>
            </a:pPr>
            <a:r>
              <a:rPr lang="en-US" sz="8365">
                <a:solidFill>
                  <a:srgbClr val="FFFBFB"/>
                </a:solidFill>
                <a:latin typeface="Now Bold" panose="00000800000000000000"/>
              </a:rPr>
              <a:t>ESTEFANíA MARTíNEZ</a:t>
            </a:r>
            <a:endParaRPr lang="en-US" sz="8365">
              <a:solidFill>
                <a:srgbClr val="FFFBFB"/>
              </a:solidFill>
              <a:latin typeface="Now Bold" panose="00000800000000000000"/>
            </a:endParaRPr>
          </a:p>
          <a:p>
            <a:pPr algn="ctr">
              <a:lnSpc>
                <a:spcPts val="111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0">
            <a:off x="8705275" y="5870734"/>
            <a:ext cx="2613061" cy="2611507"/>
            <a:chOff x="0" y="0"/>
            <a:chExt cx="991873" cy="9912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u="none" strike="noStrike">
                <a:solidFill>
                  <a:srgbClr val="56AEFF"/>
                </a:solidFill>
                <a:latin typeface="Now Bold" panose="00000800000000000000"/>
              </a:rPr>
              <a:t>CONTENIDO</a:t>
            </a:r>
            <a:endParaRPr lang="en-US" sz="8020" u="none" strike="noStrike">
              <a:solidFill>
                <a:srgbClr val="56AEFF"/>
              </a:solidFill>
              <a:latin typeface="Now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10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85">
                <a:solidFill>
                  <a:srgbClr val="FFFFFF"/>
                </a:solidFill>
                <a:latin typeface="DM Sans"/>
              </a:rPr>
              <a:t>ANÁLISIS DE LA </a:t>
            </a:r>
            <a:endParaRPr lang="en-US" sz="20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2880"/>
              </a:lnSpc>
            </a:pPr>
            <a:r>
              <a:rPr lang="en-US" sz="2085">
                <a:solidFill>
                  <a:srgbClr val="FFFFFF"/>
                </a:solidFill>
                <a:latin typeface="DM Sans"/>
              </a:rPr>
              <a:t>PROBLEMATICA.</a:t>
            </a:r>
            <a:endParaRPr lang="en-US" sz="20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2880"/>
              </a:lnSpc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91861" y="4677924"/>
            <a:ext cx="2318467" cy="102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85">
                <a:solidFill>
                  <a:srgbClr val="FFFFFF"/>
                </a:solidFill>
                <a:latin typeface="DM Sans"/>
              </a:rPr>
              <a:t>RESO.LUCIÓN DE LA</a:t>
            </a:r>
            <a:endParaRPr lang="en-US" sz="19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2745"/>
              </a:lnSpc>
            </a:pPr>
            <a:r>
              <a:rPr lang="en-US" sz="1985">
                <a:solidFill>
                  <a:srgbClr val="FFFFFF"/>
                </a:solidFill>
                <a:latin typeface="DM Sans"/>
              </a:rPr>
              <a:t>PROBLEMATICA</a:t>
            </a:r>
            <a:endParaRPr lang="en-US" sz="198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133964" y="7579454"/>
            <a:ext cx="2318467" cy="7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5">
                <a:solidFill>
                  <a:srgbClr val="FFFFFF"/>
                </a:solidFill>
                <a:latin typeface="DM Sans"/>
              </a:rPr>
              <a:t>CONCLUSIONES.</a:t>
            </a:r>
            <a:endParaRPr lang="en-US" sz="22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3155"/>
              </a:lnSpc>
            </a:pP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844564" y="7582446"/>
            <a:ext cx="2465764" cy="105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85">
                <a:solidFill>
                  <a:srgbClr val="FFFFFF"/>
                </a:solidFill>
                <a:latin typeface="DM Sans"/>
              </a:rPr>
              <a:t>TRABAJO  EN EQUIPO.</a:t>
            </a:r>
            <a:endParaRPr lang="en-US" sz="20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2745"/>
              </a:lnSpc>
            </a:pP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689975" y="4737735"/>
            <a:ext cx="2480945" cy="8591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745"/>
              </a:lnSpc>
            </a:pPr>
            <a:r>
              <a:rPr lang="en-US" sz="1400">
                <a:solidFill>
                  <a:srgbClr val="FFFFFF"/>
                </a:solidFill>
                <a:latin typeface="DM Sans"/>
              </a:rPr>
              <a:t>EXPLICACIÓN UM</a:t>
            </a:r>
            <a:r>
              <a:rPr lang="es-ES" altLang="en-US" sz="1400">
                <a:solidFill>
                  <a:srgbClr val="FFFFFF"/>
                </a:solidFill>
                <a:latin typeface="DM Sans"/>
              </a:rPr>
              <a:t>L, </a:t>
            </a:r>
            <a:r>
              <a:rPr lang="en-US" sz="1400">
                <a:solidFill>
                  <a:srgbClr val="FFFFFF"/>
                </a:solidFill>
                <a:latin typeface="DM Sans"/>
              </a:rPr>
              <a:t>REPOSITORIO</a:t>
            </a:r>
            <a:r>
              <a:rPr lang="es-ES" altLang="en-US" sz="1400">
                <a:solidFill>
                  <a:srgbClr val="FFFFFF"/>
                </a:solidFill>
                <a:latin typeface="DM Sans"/>
              </a:rPr>
              <a:t> Y CODIGO</a:t>
            </a:r>
            <a:r>
              <a:rPr lang="en-US">
                <a:solidFill>
                  <a:srgbClr val="FFFFFF"/>
                </a:solidFill>
                <a:latin typeface="DM Sans"/>
              </a:rPr>
              <a:t>.</a:t>
            </a:r>
            <a:endParaRPr lang="en-US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726094" y="7579454"/>
            <a:ext cx="2571424" cy="100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85">
                <a:solidFill>
                  <a:srgbClr val="FFFFFF"/>
                </a:solidFill>
                <a:latin typeface="DM Sans"/>
              </a:rPr>
              <a:t>PREGUNTAS, DUDAS, INQUIETUDES.</a:t>
            </a:r>
            <a:endParaRPr lang="en-US" sz="198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2605"/>
              </a:lnSpc>
            </a:pP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  <a:endParaRPr lang="en-US" sz="5735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693540" y="6316471"/>
            <a:ext cx="4026849" cy="305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-Integración correcta global.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-</a:t>
            </a:r>
            <a:r>
              <a:rPr lang="en-US" sz="2515">
                <a:solidFill>
                  <a:srgbClr val="FFFFFF"/>
                </a:solidFill>
                <a:latin typeface="DM Sans"/>
              </a:rPr>
              <a:t>Impacto en la empresa.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-</a:t>
            </a:r>
            <a:r>
              <a:rPr lang="en-US" sz="2515">
                <a:solidFill>
                  <a:srgbClr val="FFFFFF"/>
                </a:solidFill>
                <a:latin typeface="DM Sans"/>
              </a:rPr>
              <a:t>Necesidad de una solución integral.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algn="ctr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-</a:t>
            </a:r>
            <a:r>
              <a:rPr lang="en-US" sz="2515">
                <a:solidFill>
                  <a:srgbClr val="FFFFFF"/>
                </a:solidFill>
                <a:latin typeface="DM Sans"/>
              </a:rPr>
              <a:t>Diversidad e inclusión.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45694"/>
            <a:ext cx="1573867" cy="1591226"/>
          </a:xfrm>
          <a:custGeom>
            <a:avLst/>
            <a:gdLst/>
            <a:ahLst/>
            <a:cxnLst/>
            <a:rect l="l" t="t" r="r" b="b"/>
            <a:pathLst>
              <a:path w="1573867" h="1591226">
                <a:moveTo>
                  <a:pt x="0" y="0"/>
                </a:moveTo>
                <a:lnTo>
                  <a:pt x="1573867" y="0"/>
                </a:lnTo>
                <a:lnTo>
                  <a:pt x="1573867" y="1591226"/>
                </a:lnTo>
                <a:lnTo>
                  <a:pt x="0" y="1591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717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8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935942" y="1028700"/>
            <a:ext cx="9129874" cy="24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 panose="00000800000000000000"/>
              </a:rPr>
              <a:t>ANÁLISIS DE LA PROBLEMATICA.</a:t>
            </a:r>
            <a:endParaRPr lang="en-US" sz="8020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8687" y="4397288"/>
            <a:ext cx="6391504" cy="45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715">
                <a:solidFill>
                  <a:srgbClr val="FFFFFF"/>
                </a:solidFill>
                <a:latin typeface="DM Sans"/>
              </a:rPr>
              <a:t>Las empresas multinacionales con una fuerza laboral global diversa enfrentan complejos desafíos en la gestión de sus recursos humanos. Los procesos manuales ineficientes, la falta de un sistema centralizado y la necesidad de adaptarse a regulaciones y prácticas locales dificultan la gestión efectiva del talento humano.</a:t>
            </a:r>
            <a:endParaRPr lang="en-US" sz="2715">
              <a:solidFill>
                <a:srgbClr val="FFFFFF"/>
              </a:solidFill>
              <a:latin typeface="DM Sans"/>
            </a:endParaRPr>
          </a:p>
          <a:p>
            <a:pPr marL="0" lvl="0" indent="0" algn="ctr">
              <a:lnSpc>
                <a:spcPts val="2945"/>
              </a:lnSpc>
              <a:spcBef>
                <a:spcPct val="0"/>
              </a:spcBef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7391753" y="5206297"/>
            <a:ext cx="4630424" cy="95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85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DM Sans Bold"/>
              </a:rPr>
              <a:t>CONCEPTOS IMPORTANTES.</a:t>
            </a:r>
            <a:endParaRPr lang="en-US" sz="2815">
              <a:solidFill>
                <a:srgbClr val="FFFFFF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295603"/>
            <a:ext cx="12015317" cy="196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955">
                <a:solidFill>
                  <a:srgbClr val="FFFFFF"/>
                </a:solidFill>
                <a:latin typeface="Now Bold" panose="00000800000000000000"/>
              </a:rPr>
              <a:t>CONSECUENCIAS NEGATIVAS:</a:t>
            </a:r>
            <a:endParaRPr lang="en-US" sz="5955">
              <a:solidFill>
                <a:srgbClr val="FFFFFF"/>
              </a:solidFill>
              <a:latin typeface="Now Bold" panose="00000800000000000000"/>
            </a:endParaRPr>
          </a:p>
          <a:p>
            <a:pPr marL="0" lvl="0" indent="0" algn="l">
              <a:lnSpc>
                <a:spcPts val="8175"/>
              </a:lnSpc>
              <a:spcBef>
                <a:spcPct val="0"/>
              </a:spcBef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2054840" y="307109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</a:rPr>
              <a:t>01</a:t>
            </a:r>
            <a:endParaRPr lang="en-US" sz="435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0032" y="3208223"/>
            <a:ext cx="4710832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Errores en la nómina y la compensación.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2054840" y="4623274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</a:rPr>
              <a:t>02</a:t>
            </a:r>
            <a:endParaRPr lang="en-US" sz="435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70032" y="4686480"/>
            <a:ext cx="7242415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Falta de visibilidad sobre la estructura organizativa y los costos de personal.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2054840" y="5878006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</a:rPr>
              <a:t>03</a:t>
            </a:r>
            <a:endParaRPr lang="en-US" sz="435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70032" y="5906581"/>
            <a:ext cx="6551343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Incapacidad para medir la diversidad, la inclusión y el rendimiento.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2054840" y="714855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</a:rPr>
              <a:t>04</a:t>
            </a:r>
            <a:endParaRPr lang="en-US" sz="435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270032" y="7177132"/>
            <a:ext cx="6079881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515">
                <a:solidFill>
                  <a:srgbClr val="FFFFFF"/>
                </a:solidFill>
                <a:latin typeface="DM Sans"/>
              </a:rPr>
              <a:t>Incapacidad para tomar decisiones estratégicas basadas en datos.</a:t>
            </a:r>
            <a:endParaRPr lang="en-US" sz="2515">
              <a:solidFill>
                <a:srgbClr val="FFFFFF"/>
              </a:solidFill>
              <a:latin typeface="DM Sans"/>
            </a:endParaRPr>
          </a:p>
          <a:p>
            <a:pPr marL="0" lvl="0" indent="0" algn="l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id="23" name="Freeform 23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3422846" y="730874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2290722" y="3960022"/>
            <a:ext cx="4297048" cy="4452674"/>
            <a:chOff x="0" y="0"/>
            <a:chExt cx="1131733" cy="11727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72721"/>
            </a:xfrm>
            <a:custGeom>
              <a:avLst/>
              <a:gdLst/>
              <a:ahLst/>
              <a:cxnLst/>
              <a:rect l="l" t="t" r="r" b="b"/>
              <a:pathLst>
                <a:path w="1131733" h="1172721">
                  <a:moveTo>
                    <a:pt x="0" y="0"/>
                  </a:moveTo>
                  <a:lnTo>
                    <a:pt x="1131733" y="0"/>
                  </a:lnTo>
                  <a:lnTo>
                    <a:pt x="1131733" y="1172721"/>
                  </a:lnTo>
                  <a:lnTo>
                    <a:pt x="0" y="117272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210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993607" y="3960022"/>
            <a:ext cx="4438787" cy="4452674"/>
            <a:chOff x="0" y="0"/>
            <a:chExt cx="1169063" cy="11727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9063" cy="1172721"/>
            </a:xfrm>
            <a:custGeom>
              <a:avLst/>
              <a:gdLst/>
              <a:ahLst/>
              <a:cxnLst/>
              <a:rect l="l" t="t" r="r" b="b"/>
              <a:pathLst>
                <a:path w="1169063" h="1172721">
                  <a:moveTo>
                    <a:pt x="0" y="0"/>
                  </a:moveTo>
                  <a:lnTo>
                    <a:pt x="1169063" y="0"/>
                  </a:lnTo>
                  <a:lnTo>
                    <a:pt x="1169063" y="1172721"/>
                  </a:lnTo>
                  <a:lnTo>
                    <a:pt x="0" y="117272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69063" cy="1210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700230" y="3960022"/>
            <a:ext cx="4323535" cy="4452674"/>
            <a:chOff x="0" y="0"/>
            <a:chExt cx="1138709" cy="11727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8709" cy="1172721"/>
            </a:xfrm>
            <a:custGeom>
              <a:avLst/>
              <a:gdLst/>
              <a:ahLst/>
              <a:cxnLst/>
              <a:rect l="l" t="t" r="r" b="b"/>
              <a:pathLst>
                <a:path w="1138709" h="1172721">
                  <a:moveTo>
                    <a:pt x="0" y="0"/>
                  </a:moveTo>
                  <a:lnTo>
                    <a:pt x="1138709" y="0"/>
                  </a:lnTo>
                  <a:lnTo>
                    <a:pt x="1138709" y="1172721"/>
                  </a:lnTo>
                  <a:lnTo>
                    <a:pt x="0" y="1172721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8709" cy="1210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73102" y="4314223"/>
            <a:ext cx="2381515" cy="3744271"/>
          </a:xfrm>
          <a:custGeom>
            <a:avLst/>
            <a:gdLst/>
            <a:ahLst/>
            <a:cxnLst/>
            <a:rect l="l" t="t" r="r" b="b"/>
            <a:pathLst>
              <a:path w="2381515" h="3744271">
                <a:moveTo>
                  <a:pt x="0" y="0"/>
                </a:moveTo>
                <a:lnTo>
                  <a:pt x="2381515" y="0"/>
                </a:lnTo>
                <a:lnTo>
                  <a:pt x="2381515" y="3744272"/>
                </a:lnTo>
                <a:lnTo>
                  <a:pt x="0" y="3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654763" y="4821925"/>
            <a:ext cx="3546205" cy="3320538"/>
          </a:xfrm>
          <a:custGeom>
            <a:avLst/>
            <a:gdLst/>
            <a:ahLst/>
            <a:cxnLst/>
            <a:rect l="l" t="t" r="r" b="b"/>
            <a:pathLst>
              <a:path w="3546205" h="3320538">
                <a:moveTo>
                  <a:pt x="0" y="0"/>
                </a:moveTo>
                <a:lnTo>
                  <a:pt x="3546205" y="0"/>
                </a:lnTo>
                <a:lnTo>
                  <a:pt x="3546205" y="3320538"/>
                </a:lnTo>
                <a:lnTo>
                  <a:pt x="0" y="332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324262">
            <a:off x="4333595" y="4242473"/>
            <a:ext cx="1720886" cy="1115308"/>
          </a:xfrm>
          <a:custGeom>
            <a:avLst/>
            <a:gdLst/>
            <a:ahLst/>
            <a:cxnLst/>
            <a:rect l="l" t="t" r="r" b="b"/>
            <a:pathLst>
              <a:path w="1720886" h="1115308">
                <a:moveTo>
                  <a:pt x="0" y="0"/>
                </a:moveTo>
                <a:lnTo>
                  <a:pt x="1720886" y="0"/>
                </a:lnTo>
                <a:lnTo>
                  <a:pt x="1720886" y="1115308"/>
                </a:lnTo>
                <a:lnTo>
                  <a:pt x="0" y="1115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026817" y="4030823"/>
            <a:ext cx="4372367" cy="4311072"/>
          </a:xfrm>
          <a:custGeom>
            <a:avLst/>
            <a:gdLst/>
            <a:ahLst/>
            <a:cxnLst/>
            <a:rect l="l" t="t" r="r" b="b"/>
            <a:pathLst>
              <a:path w="4372367" h="4311072">
                <a:moveTo>
                  <a:pt x="0" y="0"/>
                </a:moveTo>
                <a:lnTo>
                  <a:pt x="4372367" y="0"/>
                </a:lnTo>
                <a:lnTo>
                  <a:pt x="4372367" y="4311072"/>
                </a:lnTo>
                <a:lnTo>
                  <a:pt x="0" y="431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5634" y="2227841"/>
            <a:ext cx="14543278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05"/>
              </a:lnSpc>
              <a:spcBef>
                <a:spcPct val="0"/>
              </a:spcBef>
            </a:pPr>
            <a:r>
              <a:rPr lang="en-US" sz="6170">
                <a:solidFill>
                  <a:srgbClr val="FFFFFF"/>
                </a:solidFill>
                <a:latin typeface="Now Bold" panose="00000800000000000000"/>
              </a:rPr>
              <a:t>RESOLUCIÓN DE LA PROBLEMATICA</a:t>
            </a:r>
            <a:endParaRPr lang="en-US" sz="6170">
              <a:solidFill>
                <a:srgbClr val="FFFFFF"/>
              </a:solidFill>
              <a:latin typeface="Now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80182" y="3815480"/>
            <a:ext cx="12207818" cy="326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00"/>
              </a:lnSpc>
              <a:spcBef>
                <a:spcPct val="0"/>
              </a:spcBef>
            </a:pPr>
            <a:r>
              <a:rPr lang="en-US" sz="7085">
                <a:solidFill>
                  <a:srgbClr val="FFFFFF"/>
                </a:solidFill>
                <a:latin typeface="Now Bold" panose="00000800000000000000"/>
              </a:rPr>
              <a:t>EXPLICACIÓN DIAGRAMA UML </a:t>
            </a:r>
            <a:r>
              <a:rPr lang="es-ES" altLang="en-US" sz="7085">
                <a:solidFill>
                  <a:srgbClr val="FFFFFF"/>
                </a:solidFill>
                <a:latin typeface="Now Bold" panose="00000800000000000000"/>
              </a:rPr>
              <a:t>, </a:t>
            </a:r>
            <a:r>
              <a:rPr lang="en-US" sz="7085">
                <a:solidFill>
                  <a:srgbClr val="FFFFFF"/>
                </a:solidFill>
                <a:latin typeface="Now Bold" panose="00000800000000000000"/>
              </a:rPr>
              <a:t>REPOSITORIO</a:t>
            </a:r>
            <a:r>
              <a:rPr lang="es-ES" altLang="en-US" sz="7085">
                <a:solidFill>
                  <a:srgbClr val="FFFFFF"/>
                </a:solidFill>
                <a:latin typeface="Now Bold" panose="00000800000000000000"/>
              </a:rPr>
              <a:t> Y CODIGO EN JAVA</a:t>
            </a:r>
            <a:r>
              <a:rPr lang="en-US" sz="7085">
                <a:solidFill>
                  <a:srgbClr val="FFFFFF"/>
                </a:solidFill>
                <a:latin typeface="Now Bold" panose="00000800000000000000"/>
              </a:rPr>
              <a:t>.</a:t>
            </a:r>
            <a:endParaRPr lang="en-US" sz="7085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45862" y="699154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93825" y="-297825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28549" y="0"/>
            <a:ext cx="6377591" cy="1636915"/>
          </a:xfrm>
          <a:custGeom>
            <a:avLst/>
            <a:gdLst/>
            <a:ahLst/>
            <a:cxnLst/>
            <a:rect l="l" t="t" r="r" b="b"/>
            <a:pathLst>
              <a:path w="6377591" h="1636915">
                <a:moveTo>
                  <a:pt x="0" y="0"/>
                </a:moveTo>
                <a:lnTo>
                  <a:pt x="6377591" y="0"/>
                </a:lnTo>
                <a:lnTo>
                  <a:pt x="6377591" y="1636915"/>
                </a:lnTo>
                <a:lnTo>
                  <a:pt x="0" y="1636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572031" y="-19812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992468" y="9130445"/>
            <a:ext cx="3274078" cy="1156555"/>
          </a:xfrm>
          <a:custGeom>
            <a:avLst/>
            <a:gdLst/>
            <a:ahLst/>
            <a:cxnLst/>
            <a:rect l="l" t="t" r="r" b="b"/>
            <a:pathLst>
              <a:path w="3274078" h="1156555">
                <a:moveTo>
                  <a:pt x="0" y="0"/>
                </a:moveTo>
                <a:lnTo>
                  <a:pt x="3274079" y="0"/>
                </a:lnTo>
                <a:lnTo>
                  <a:pt x="3274079" y="1156555"/>
                </a:lnTo>
                <a:lnTo>
                  <a:pt x="0" y="115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t="-53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21151" y="2382125"/>
            <a:ext cx="824569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5"/>
              </a:lnSpc>
              <a:spcBef>
                <a:spcPct val="0"/>
              </a:spcBef>
            </a:pPr>
            <a:r>
              <a:rPr lang="en-US" sz="4740">
                <a:solidFill>
                  <a:srgbClr val="FFFFFF"/>
                </a:solidFill>
                <a:latin typeface="Now Bold" panose="00000800000000000000"/>
              </a:rPr>
              <a:t>CONCLUSIONES.</a:t>
            </a:r>
            <a:endParaRPr lang="en-US" sz="4740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37885" y="4229100"/>
            <a:ext cx="7581900" cy="40259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055"/>
              </a:lnSpc>
              <a:spcBef>
                <a:spcPct val="0"/>
              </a:spcBef>
            </a:pPr>
            <a:r>
              <a:rPr lang="es-ES" altLang="en-US" sz="3200">
                <a:solidFill>
                  <a:srgbClr val="FFFFFF"/>
                </a:solidFill>
                <a:latin typeface="DM Sans"/>
              </a:rPr>
              <a:t>Aprendimos una nueva metodología de desarrollo en equipo realizando un proceso paso por paso, con buena comunicación, según las necesidades del cliente. Mediante: una lluvia de ideas, una colaboración del profesor siendo nuestro guía principal, reforzando temas vistos anteriormente, comprendiendo de mejor manera la parte lógica y la parte de desarrollo.</a:t>
            </a:r>
            <a:endParaRPr lang="es-ES" altLang="en-US" sz="320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300776" y="38175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684505" y="3817582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84505" y="7688544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43322" y="7804528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5"/>
                </a:lnSpc>
              </a:pPr>
              <a:r>
                <a:rPr lang="en-US" sz="2985">
                  <a:solidFill>
                    <a:srgbClr val="FFFFFF"/>
                  </a:solidFill>
                  <a:latin typeface="Now" panose="00000500000000000000"/>
                </a:rPr>
                <a:t>1</a:t>
              </a:r>
              <a:endParaRPr lang="en-US" sz="2985">
                <a:solidFill>
                  <a:srgbClr val="FFFFFF"/>
                </a:solidFill>
                <a:latin typeface="Now" panose="00000500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5"/>
                </a:lnSpc>
              </a:pPr>
              <a:r>
                <a:rPr lang="en-US" sz="2985">
                  <a:solidFill>
                    <a:srgbClr val="FFFFFF"/>
                  </a:solidFill>
                  <a:latin typeface="Now" panose="00000500000000000000"/>
                </a:rPr>
                <a:t>2</a:t>
              </a:r>
              <a:endParaRPr lang="en-US" sz="2985">
                <a:solidFill>
                  <a:srgbClr val="FFFFFF"/>
                </a:solidFill>
                <a:latin typeface="Now" panose="000005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5"/>
                </a:lnSpc>
              </a:pPr>
              <a:r>
                <a:rPr lang="en-US" sz="2985">
                  <a:solidFill>
                    <a:srgbClr val="FFFFFF"/>
                  </a:solidFill>
                  <a:latin typeface="Now" panose="00000500000000000000"/>
                </a:rPr>
                <a:t>3</a:t>
              </a:r>
              <a:endParaRPr lang="en-US" sz="2985">
                <a:solidFill>
                  <a:srgbClr val="FFFFFF"/>
                </a:solidFill>
                <a:latin typeface="Now" panose="00000500000000000000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529" y="8168576"/>
            <a:ext cx="4734606" cy="1460319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4347422" y="3240029"/>
            <a:ext cx="824304" cy="1193071"/>
          </a:xfrm>
          <a:custGeom>
            <a:avLst/>
            <a:gdLst/>
            <a:ahLst/>
            <a:cxnLst/>
            <a:rect l="l" t="t" r="r" b="b"/>
            <a:pathLst>
              <a:path w="824304" h="1193071">
                <a:moveTo>
                  <a:pt x="0" y="0"/>
                </a:moveTo>
                <a:lnTo>
                  <a:pt x="824303" y="0"/>
                </a:lnTo>
                <a:lnTo>
                  <a:pt x="824303" y="1193071"/>
                </a:lnTo>
                <a:lnTo>
                  <a:pt x="0" y="1193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9144" y="8168576"/>
            <a:ext cx="4734606" cy="1460319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13956131" y="4738423"/>
            <a:ext cx="1606884" cy="1586433"/>
          </a:xfrm>
          <a:custGeom>
            <a:avLst/>
            <a:gdLst/>
            <a:ahLst/>
            <a:cxnLst/>
            <a:rect l="l" t="t" r="r" b="b"/>
            <a:pathLst>
              <a:path w="1606884" h="1586433">
                <a:moveTo>
                  <a:pt x="0" y="0"/>
                </a:moveTo>
                <a:lnTo>
                  <a:pt x="1606884" y="0"/>
                </a:lnTo>
                <a:lnTo>
                  <a:pt x="1606884" y="1586433"/>
                </a:lnTo>
                <a:lnTo>
                  <a:pt x="0" y="1586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380284" y="1405559"/>
            <a:ext cx="987901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6065">
                <a:solidFill>
                  <a:srgbClr val="FFFFFF"/>
                </a:solidFill>
                <a:latin typeface="Now Bold" panose="00000800000000000000"/>
              </a:rPr>
              <a:t>TRABAJO EN EQUIPO.</a:t>
            </a:r>
            <a:endParaRPr lang="en-US" sz="6065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47387" y="3420800"/>
            <a:ext cx="7319060" cy="64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5"/>
              </a:lnSpc>
              <a:spcBef>
                <a:spcPct val="0"/>
              </a:spcBef>
            </a:pPr>
            <a:r>
              <a:rPr lang="en-US" sz="3875">
                <a:solidFill>
                  <a:srgbClr val="4BD1FB"/>
                </a:solidFill>
                <a:latin typeface="DM Sans Bold"/>
              </a:rPr>
              <a:t>Retos qué tuvimos.</a:t>
            </a:r>
            <a:endParaRPr lang="en-US" sz="387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87218" y="5196989"/>
            <a:ext cx="7239397" cy="132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5"/>
              </a:lnSpc>
              <a:spcBef>
                <a:spcPct val="0"/>
              </a:spcBef>
            </a:pPr>
            <a:r>
              <a:rPr lang="en-US" sz="3875">
                <a:solidFill>
                  <a:srgbClr val="4BD1FB"/>
                </a:solidFill>
                <a:latin typeface="DM Sans Bold"/>
              </a:rPr>
              <a:t>Importancia del trabajo de equipo.</a:t>
            </a:r>
            <a:endParaRPr lang="en-US" sz="3875">
              <a:solidFill>
                <a:srgbClr val="4BD1FB"/>
              </a:solidFill>
              <a:latin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47387" y="7327732"/>
            <a:ext cx="10175775" cy="64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5"/>
              </a:lnSpc>
              <a:spcBef>
                <a:spcPct val="0"/>
              </a:spcBef>
            </a:pPr>
            <a:r>
              <a:rPr lang="en-US" sz="3875">
                <a:solidFill>
                  <a:srgbClr val="4BD1FB"/>
                </a:solidFill>
                <a:latin typeface="DM Sans Bold"/>
              </a:rPr>
              <a:t>Trabajo en equipo </a:t>
            </a:r>
            <a:r>
              <a:rPr lang="en-US" sz="3875">
                <a:solidFill>
                  <a:srgbClr val="FFFFFF"/>
                </a:solidFill>
                <a:latin typeface="DM Sans Bold"/>
              </a:rPr>
              <a:t>VS</a:t>
            </a:r>
            <a:r>
              <a:rPr lang="en-US" sz="3875">
                <a:solidFill>
                  <a:srgbClr val="4BD1FB"/>
                </a:solidFill>
                <a:latin typeface="DM Sans Bold"/>
              </a:rPr>
              <a:t> Trabajo individual.</a:t>
            </a:r>
            <a:endParaRPr lang="en-US" sz="3875">
              <a:solidFill>
                <a:srgbClr val="4BD1FB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WPS Presentation</Application>
  <PresentationFormat>On-screen Show (4:3)</PresentationFormat>
  <Paragraphs>111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Now Bold</vt:lpstr>
      <vt:lpstr>Segoe Print</vt:lpstr>
      <vt:lpstr>DM Sans</vt:lpstr>
      <vt:lpstr>DM Sans Bold</vt:lpstr>
      <vt:lpstr>Now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propuesta de proyecto corporativo moderno azul</dc:title>
  <dc:creator/>
  <cp:lastModifiedBy>Sofra</cp:lastModifiedBy>
  <cp:revision>6</cp:revision>
  <dcterms:created xsi:type="dcterms:W3CDTF">2006-08-16T00:00:00Z</dcterms:created>
  <dcterms:modified xsi:type="dcterms:W3CDTF">2024-05-06T11:45:13Z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74DE08A7F301498DB8E00184C3C5CADB_13</vt:lpwstr>
  </property>
  <property fmtid="{D5CDD505-2E9C-101B-9397-08002B2CF9AE}" pid="3" name="KSOProductBuildVer">
    <vt:lpwstr>1033-12.2.0.13472</vt:lpwstr>
  </property>
</Properties>
</file>